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7" r:id="rId16"/>
    <p:sldId id="276" r:id="rId17"/>
    <p:sldId id="275" r:id="rId18"/>
    <p:sldId id="283" r:id="rId19"/>
    <p:sldId id="274" r:id="rId20"/>
    <p:sldId id="278" r:id="rId21"/>
    <p:sldId id="280" r:id="rId22"/>
    <p:sldId id="281" r:id="rId23"/>
    <p:sldId id="260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26" autoAdjust="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39EE2-E303-437A-A761-488B5DCBF7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6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6BE58-CF2B-4E11-AA0F-6F018EF57F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3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87E43-67EB-4636-8D6A-98FA671578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5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70416-B032-4821-BA56-C6528CB105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7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7A12-F815-4817-8092-C4DC524B87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3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AD801-B1FE-468F-B3C4-0B917B566E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3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1C2A4-9578-4442-9FC1-4441882AB9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45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D91A6-A71E-4356-BE63-0ABD219EC3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8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7CD6-9128-4CFB-B88E-49BFCFA114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9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7103F-E5F0-465A-918B-19B1A7D008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0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4B5DF-8536-4894-8C5C-04A8C9A959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5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BD0D4B2-DA91-4820-9088-5C66B35804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epcg-naslovni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29718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Latn-CS" altLang="sr-Latn-RS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INTEGRACIJA SISTEMA MENADŽMENTA ŽIVOTNOM SREDINOM </a:t>
            </a:r>
          </a:p>
          <a:p>
            <a:pPr lvl="0" algn="ctr"/>
            <a:r>
              <a:rPr lang="sr-Latn-CS" altLang="sr-Latn-RS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SA KOMPATIBILNIM SISTEMIMA  MENADŽMENTA </a:t>
            </a:r>
            <a:endParaRPr lang="sr-Latn-CS" altLang="sr-Latn-RS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9269" y="1524000"/>
            <a:ext cx="2074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Latn-CS" altLang="sr-Latn-RS" b="1" dirty="0">
                <a:solidFill>
                  <a:srgbClr val="0070C0"/>
                </a:solidFill>
                <a:latin typeface="Arial" pitchFamily="34" charset="0"/>
              </a:rPr>
              <a:t>EPCG AD NIKŠIĆ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0800" y="5638800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Latn-CS" altLang="sr-Latn-RS" b="1" dirty="0">
                <a:solidFill>
                  <a:srgbClr val="0070C0"/>
                </a:solidFill>
                <a:latin typeface="Arial" pitchFamily="34" charset="0"/>
              </a:rPr>
              <a:t>Igalo, maj 2015. god.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96614" y="5500300"/>
            <a:ext cx="3742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Latn-CS" altLang="sr-Latn-RS" b="1" dirty="0" smtClean="0">
                <a:solidFill>
                  <a:srgbClr val="0070C0"/>
                </a:solidFill>
                <a:latin typeface="Arial" pitchFamily="34" charset="0"/>
              </a:rPr>
              <a:t> Autor</a:t>
            </a:r>
            <a:r>
              <a:rPr lang="sr-Latn-CS" altLang="sr-Latn-RS" b="1" dirty="0">
                <a:solidFill>
                  <a:srgbClr val="0070C0"/>
                </a:solidFill>
                <a:latin typeface="Arial" pitchFamily="34" charset="0"/>
              </a:rPr>
              <a:t>,</a:t>
            </a:r>
          </a:p>
          <a:p>
            <a:pPr lvl="0" algn="ctr"/>
            <a:r>
              <a:rPr lang="sr-Latn-CS" altLang="sr-Latn-RS" b="1" dirty="0">
                <a:solidFill>
                  <a:srgbClr val="0070C0"/>
                </a:solidFill>
                <a:latin typeface="Arial" pitchFamily="34" charset="0"/>
              </a:rPr>
              <a:t>Vlajko </a:t>
            </a:r>
            <a:r>
              <a:rPr lang="sr-Latn-CS" altLang="sr-Latn-RS" b="1" dirty="0" smtClean="0">
                <a:solidFill>
                  <a:srgbClr val="0070C0"/>
                </a:solidFill>
                <a:latin typeface="Arial" pitchFamily="34" charset="0"/>
              </a:rPr>
              <a:t>Jauković,dipl.maš.ing.</a:t>
            </a:r>
            <a:endParaRPr lang="sr-Latn-CS" dirty="0">
              <a:solidFill>
                <a:srgbClr val="0070C0"/>
              </a:solidFill>
            </a:endParaRPr>
          </a:p>
        </p:txBody>
      </p:sp>
      <p:pic>
        <p:nvPicPr>
          <p:cNvPr id="8" name="Picture 7" descr="C:\Documents and Settings\vlajko.jaukovic\Local Settings\Temporary Internet Files\Content.Word\New Picture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2400"/>
            <a:ext cx="1520429" cy="1402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62000"/>
            <a:ext cx="815340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000"/>
              </a:spcAft>
              <a:defRPr/>
            </a:pP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2. 4. ISO 50001/EnMS - Sistem menadžmenta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energijom</a:t>
            </a:r>
            <a:endParaRPr lang="sr-Latn-CS" altLang="sr-Latn-RS" sz="1600" b="1" dirty="0">
              <a:solidFill>
                <a:srgbClr val="0070C0"/>
              </a:solidFill>
              <a:latin typeface="Arial" pitchFamily="34" charset="0"/>
              <a:cs typeface="Calibri" pitchFamily="34" charset="0"/>
            </a:endParaRP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</a:rPr>
              <a:t>Sistem </a:t>
            </a:r>
            <a:r>
              <a:rPr lang="sr-Latn-CS" altLang="sr-Latn-RS" sz="1600" b="1" u="sng" dirty="0">
                <a:solidFill>
                  <a:srgbClr val="0070C0"/>
                </a:solidFill>
                <a:latin typeface="Arial" pitchFamily="34" charset="0"/>
              </a:rPr>
              <a:t>EnMS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</a:rPr>
              <a:t>,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</a:rPr>
              <a:t>definiše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sr-Latn-CS" altLang="sr-Latn-RS" sz="1600" b="1" u="sng" dirty="0">
                <a:solidFill>
                  <a:srgbClr val="FF0000"/>
                </a:solidFill>
                <a:latin typeface="Arial" pitchFamily="34" charset="0"/>
              </a:rPr>
              <a:t>upravljanje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sr-Latn-CS" altLang="sr-Latn-RS" sz="1600" b="1" u="sng" dirty="0">
                <a:solidFill>
                  <a:srgbClr val="FF0000"/>
                </a:solidFill>
                <a:latin typeface="Arial" pitchFamily="34" charset="0"/>
              </a:rPr>
              <a:t>energijom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</a:rPr>
              <a:t>kao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</a:rPr>
              <a:t>“skup međusobno 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</a:rPr>
              <a:t>povezanih elemenata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</a:rPr>
              <a:t>za 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</a:rPr>
              <a:t>uspostavljanje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</a:rPr>
              <a:t>energetske politike i energetskih ciljeva,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</a:rPr>
              <a:t>procesa 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</a:rPr>
              <a:t>i postupaka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</a:rPr>
              <a:t>za ostvarivanje tih ciljeva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</a:rPr>
              <a:t>”.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EnMS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</a:rPr>
              <a:t>je po strukturi sličan standardima QMS, EMS i OHSAS 18001, pa organizacija koja ima implementiran jedan od tih sistema ili sve, lako integiše i sistem menadžmenta energijom u jedinstven sistem.</a:t>
            </a:r>
          </a:p>
          <a:p>
            <a:pPr marL="384175" lvl="1" indent="-285750" algn="just">
              <a:buFont typeface="Wingdings" panose="05000000000000000000" pitchFamily="2" charset="2"/>
              <a:buChar char="v"/>
              <a:defRPr/>
            </a:pP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Implementacijom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EnMS-a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, organizacija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:</a:t>
            </a:r>
          </a:p>
          <a:p>
            <a:pPr marL="555625" lvl="2" algn="just">
              <a:defRPr/>
            </a:pPr>
            <a:endParaRPr lang="sr-Latn-CS" altLang="sr-Latn-R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285750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promoviše i insistira na najboljoj praksi u upravljanje energijom,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285750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smanjuje upotrebu energije i energenata i bolje koristi svoju opremu,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285750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prati evaluaciju i prioritete implementacije novih energetskih efikasnijih tehnologija,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285750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kontroliše i smanjuje troškove energije (poslovanja),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285750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smanjuje negativan uticaj na životnu okolinu,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285750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obezbjeđuje praćenje i izveštavanje o emisiji štetnih gasova i efekata staklene bašte,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285750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povećava kredibilitet u javnosti o energetskoj svijesti organizacije.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8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870866"/>
              </p:ext>
            </p:extLst>
          </p:nvPr>
        </p:nvGraphicFramePr>
        <p:xfrm>
          <a:off x="914400" y="914400"/>
          <a:ext cx="73914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" name="Visio" r:id="rId3" imgW="6139282" imgH="5273040" progId="Visio.Drawing.11">
                  <p:embed/>
                </p:oleObj>
              </mc:Choice>
              <mc:Fallback>
                <p:oleObj name="Visio" r:id="rId3" imgW="6139282" imgH="527304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14400"/>
                        <a:ext cx="7391400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3048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</a:rPr>
              <a:t>Model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</a:rPr>
              <a:t>ISO 50001 – sistem menadžmenta energijom,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</a:rPr>
              <a:t>dat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</a:rPr>
              <a:t>je na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</a:rPr>
              <a:t>slici 4. i obuhvata poglavlja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354540" y="6244440"/>
            <a:ext cx="7467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Slika 4. Mdel sistema EnMS – sistema menadžmenta energijom</a:t>
            </a:r>
            <a:endParaRPr lang="sr-Latn-CS" altLang="sr-Latn-RS" sz="1600" dirty="0">
              <a:solidFill>
                <a:srgbClr val="0070C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8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90600"/>
            <a:ext cx="8229600" cy="4935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2.5. 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ISO 26000 –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Sistem menadžmenta društveno odgovornog poslovanja</a:t>
            </a:r>
            <a:endParaRPr lang="sr-Latn-CS" altLang="sr-Latn-R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  <a:defRPr/>
            </a:pP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Standardom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 ISO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26000, </a:t>
            </a:r>
            <a:r>
              <a:rPr lang="sr-Latn-CS" altLang="sr-Latn-RS" sz="1600" b="1" u="sng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definisana</a:t>
            </a:r>
            <a:r>
              <a:rPr lang="sr-Latn-CS" altLang="sr-Latn-RS" sz="1600" b="1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je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sr-Latn-CS" altLang="sr-Latn-RS" sz="1600" b="1" u="sng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društvena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sr-Latn-CS" altLang="sr-Latn-RS" sz="1600" b="1" u="sng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odgovornost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tj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. 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odgovornost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organizacije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za 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uticaj svojih odluka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i aktivnosti 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na društvo i životnu sredinu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, kroz transparentno i etičko ponašanje, tako da:</a:t>
            </a:r>
            <a:endParaRPr lang="sr-Latn-CS" altLang="sr-Latn-R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doprinosi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održivom razvoju, uključujuću zdravlje i dobrobit društva,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uzima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u obzir očekivanja zainteresovanih strana,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u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saglasnosti je sa zakonima i međunarodnim pravilima ponašanja,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integrisana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je u cijeloj organizaciji i primijenjena u njenim okolnostima.</a:t>
            </a:r>
          </a:p>
          <a:p>
            <a:pPr lvl="0" algn="just">
              <a:buSzPts val="1000"/>
              <a:buFont typeface="Symbol" pitchFamily="18" charset="2"/>
              <a:buChar char=""/>
              <a:defRPr/>
            </a:pPr>
            <a:endParaRPr lang="sr-Latn-CS" altLang="sr-Latn-RS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  <a:defRPr/>
            </a:pP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Područja društvene odgovornosti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obuhvataju: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pitanja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upravljanja organizacijom, ljudska prava, radna i životna praksa, poslovanje zasnovano na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poštenju uz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uključivanje zajednice i njenog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razvoja, </a:t>
            </a:r>
            <a:r>
              <a:rPr lang="sr-Latn-CS" altLang="sr-Latn-RS" sz="1600" b="1" u="sng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poštovanjem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sr-Latn-CS" altLang="sr-Latn-RS" sz="1600" b="1" u="sng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principa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:</a:t>
            </a:r>
          </a:p>
          <a:p>
            <a:pPr marL="1028700" lvl="1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odgovornosti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,</a:t>
            </a:r>
          </a:p>
          <a:p>
            <a:pPr marL="1028700" lvl="1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transparentnosti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,</a:t>
            </a:r>
          </a:p>
          <a:p>
            <a:pPr marL="1028700" lvl="1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etičkog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ponašanja,</a:t>
            </a:r>
          </a:p>
          <a:p>
            <a:pPr marL="1028700" lvl="1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poštovanja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interesa zainteresovanih strana,</a:t>
            </a:r>
          </a:p>
          <a:p>
            <a:pPr marL="1028700" lvl="1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poštovanja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vladavine prava,</a:t>
            </a:r>
          </a:p>
          <a:p>
            <a:pPr marL="1028700" lvl="1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poštovanja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međunarodnih pravila ponašanja i</a:t>
            </a:r>
          </a:p>
          <a:p>
            <a:pPr marL="1028700" lvl="1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poštovanja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ljudskih prava.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8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1597" y="990600"/>
            <a:ext cx="8001000" cy="4443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2.6. 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ISO 27001/ISMS -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Sistem 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menadžmenta bezbjednosti informacija</a:t>
            </a:r>
            <a:endParaRPr lang="sr-Latn-CS" altLang="sr-Latn-RS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Sistem ISMS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,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organizaciji </a:t>
            </a:r>
            <a:r>
              <a:rPr lang="sr-Latn-CS" altLang="sr-Latn-RS" sz="1600" b="1" u="sng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obezbjeđuje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sr-Latn-CS" altLang="sr-Latn-RS" sz="1600" b="1" u="sng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informacije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koje organizacija koristi u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poslovanju,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da omogući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:</a:t>
            </a:r>
            <a:endParaRPr lang="sr-Latn-CS" altLang="sr-Latn-RS" sz="1600" dirty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 lvl="2" algn="just">
              <a:buFont typeface="Wingdings" pitchFamily="2" charset="2"/>
              <a:buChar char="ü"/>
            </a:pPr>
            <a:r>
              <a:rPr lang="sr-Latn-CS" altLang="sr-Latn-RS" sz="1600" b="1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dostupnost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(u trenutku kada su potrebne), </a:t>
            </a:r>
          </a:p>
          <a:p>
            <a:pPr lvl="2" algn="just">
              <a:buFont typeface="Wingdings" pitchFamily="2" charset="2"/>
              <a:buChar char="ü"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integritet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  (istinitost i cjelovitost) i </a:t>
            </a:r>
          </a:p>
          <a:p>
            <a:pPr lvl="2" algn="just">
              <a:buFont typeface="Wingdings" pitchFamily="2" charset="2"/>
              <a:buChar char="ü"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povjerljivost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(dostupne samo ovlašćenim osobama).</a:t>
            </a:r>
          </a:p>
          <a:p>
            <a:pPr lvl="0" algn="just"/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 </a:t>
            </a:r>
            <a:endParaRPr lang="sr-Latn-CS" altLang="sr-Latn-RS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 2.7. ISO 31000/RMS - Sistem upravljanja rizikom </a:t>
            </a:r>
          </a:p>
          <a:p>
            <a:pPr lvl="0" algn="just"/>
            <a:endParaRPr lang="sr-Latn-CS" altLang="sr-Latn-RS" sz="16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Standard 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ISO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31000,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organizaciji obezbjeđuje, </a:t>
            </a:r>
            <a:r>
              <a:rPr lang="sr-Latn-CS" altLang="sr-Latn-RS" sz="1600" b="1" u="sng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smanjenje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mogućnosti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nastanka greške,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odnosno 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obezbjeđuje mehanizam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za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sr-Latn-CS" altLang="sr-Latn-RS" sz="1600" b="1" u="sng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identifikaciju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sr-Latn-CS" altLang="sr-Latn-RS" sz="1600" b="1" u="sng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opasnosti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, </a:t>
            </a:r>
            <a:r>
              <a:rPr lang="sr-Latn-CS" altLang="sr-Latn-RS" sz="1600" b="1" u="sng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procjenu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 i </a:t>
            </a:r>
            <a:r>
              <a:rPr lang="sr-Latn-CS" altLang="sr-Latn-RS" sz="1600" b="1" u="sng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klasifikaciju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sr-Latn-CS" altLang="sr-Latn-RS" sz="1600" b="1" u="sng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rizika,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pomoću konzistentnih i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utvrđenih postupaka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.</a:t>
            </a:r>
          </a:p>
          <a:p>
            <a:pPr lvl="0" algn="just"/>
            <a:endParaRPr lang="sr-Latn-CS" altLang="sr-Latn-RS" sz="1600" b="1" dirty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Sistem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u potpunosti ne eliminiše mogućnost nastanka neželjenog događaja, već ih svodi na prihvatljiv nivo, donošenjem optimalnih, poslovnih odluka na osnovu objektivnih, mjerljivih i uporedivih podataka.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 </a:t>
            </a:r>
            <a:endParaRPr lang="sr-Latn-CS" altLang="sr-Latn-R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8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447800"/>
            <a:ext cx="67659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533400"/>
            <a:ext cx="891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  <a:defRPr/>
            </a:pP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</a:rPr>
              <a:t>Model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</a:rPr>
              <a:t>ISO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</a:rPr>
              <a:t>31000 -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</a:rPr>
              <a:t>sistema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</a:rPr>
              <a:t>menadžmenta rizikom, je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</a:rPr>
              <a:t>dat na slici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</a:rPr>
              <a:t>5. i obuhvata poglavlja: 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0" y="5638800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sr-Latn-CS" altLang="sr-Latn-R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</a:rPr>
              <a:t>Slika 5. Model RMS - sistema menadžmenta rizika</a:t>
            </a:r>
          </a:p>
        </p:txBody>
      </p:sp>
    </p:spTree>
    <p:extLst>
      <p:ext uri="{BB962C8B-B14F-4D97-AF65-F5344CB8AC3E}">
        <p14:creationId xmlns:p14="http://schemas.microsoft.com/office/powerpoint/2010/main" val="182668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352" y="152400"/>
            <a:ext cx="8382000" cy="5839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defRPr/>
            </a:pPr>
            <a:endParaRPr lang="sr-Latn-CS" altLang="sr-Latn-RS" sz="1600" b="1" dirty="0" smtClean="0">
              <a:solidFill>
                <a:srgbClr val="0070C0"/>
              </a:solidFill>
              <a:latin typeface="Arial" pitchFamily="34" charset="0"/>
              <a:cs typeface="Calibri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3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. KOMPATIBILNOSTI CILJEVA SISTEMA QMS, EMS, OHSAS 18001 I EnMS</a:t>
            </a:r>
            <a:endParaRPr lang="sr-Latn-CS" altLang="sr-Latn-RS" sz="1600" dirty="0">
              <a:solidFill>
                <a:srgbClr val="0070C0"/>
              </a:solidFill>
              <a:latin typeface="Arial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  <a:defRPr/>
            </a:pP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 Zajedničke karakteristike sistema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QMS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, EMS, OHSAS i EnMS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:</a:t>
            </a:r>
          </a:p>
          <a:p>
            <a:pPr lvl="0" algn="just">
              <a:defRPr/>
            </a:pPr>
            <a:endParaRPr lang="sr-Latn-CS" altLang="sr-Latn-RS" sz="1600" b="1" dirty="0" smtClean="0">
              <a:solidFill>
                <a:srgbClr val="FF0000"/>
              </a:solidFill>
              <a:latin typeface="Arial" pitchFamily="34" charset="0"/>
              <a:cs typeface="Calibri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privrženost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menadžmenta i posvećenost u ostvarivanje poslovnih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ciljeva;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zasnovani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su na procesnom pristupu, (utvrđivanje ulaznih i izlaznih indikatora, kriterijuma i metoda za mjerenje performansi procesa, poboljšavanju i monitoringu procesa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);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zasnovani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su na Demingovom - PDCA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konceptu;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svaki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od sistema teži ostvarivanju postavljenih poslovnih ciljeva i unapređenju uz uključivanje zaposlenih sa odgovornosti i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ovlašćenjem;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svaki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od sistema u fokus stavlja jednu od dimenzija poslovanja (kvalitet, zaštitu životne sredine, bezbjednost i zaštitu na radu, energetsku efikanost, sigurnost informacija, rizik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);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svaki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od sistema mora da bude dokumentovan kroz (politiku, ciljeve, poslovnik, procedure, radna uputstva, zapise) tj. opisuje se sistem menadžmenta kroz odgovore na zahtjeve relevantnih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standarda;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svaki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od sistema ima iste sistemske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zahtjeve za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(</a:t>
            </a:r>
            <a:r>
              <a:rPr lang="sr-Latn-CS" altLang="sr-Latn-RS" sz="1600" u="sng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upravljanje </a:t>
            </a:r>
            <a:r>
              <a:rPr lang="sr-Latn-CS" altLang="sr-Latn-RS" sz="1600" u="sng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dokumentacijom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, </a:t>
            </a:r>
            <a:r>
              <a:rPr lang="sr-Latn-CS" altLang="sr-Latn-RS" sz="1600" u="sng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upravljanje </a:t>
            </a:r>
            <a:r>
              <a:rPr lang="sr-Latn-CS" altLang="sr-Latn-RS" sz="1600" u="sng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zapisima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, </a:t>
            </a:r>
            <a:r>
              <a:rPr lang="sr-Latn-CS" altLang="sr-Latn-RS" sz="1600" u="sng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upravljanje </a:t>
            </a:r>
            <a:r>
              <a:rPr lang="sr-Latn-CS" altLang="sr-Latn-RS" sz="1600" u="sng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neusaglašenostima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, </a:t>
            </a:r>
            <a:r>
              <a:rPr lang="sr-Latn-CS" altLang="sr-Latn-RS" sz="1600" u="sng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upravljanje </a:t>
            </a:r>
            <a:r>
              <a:rPr lang="sr-Latn-CS" altLang="sr-Latn-RS" sz="1600" u="sng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korektivnim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 i </a:t>
            </a:r>
            <a:r>
              <a:rPr lang="sr-Latn-CS" altLang="sr-Latn-RS" sz="1600" u="sng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preventivnim mjerama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, </a:t>
            </a:r>
            <a:r>
              <a:rPr lang="sr-Latn-CS" altLang="sr-Latn-RS" sz="1600" u="sng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sprovođenje interne provjere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i </a:t>
            </a:r>
            <a:r>
              <a:rPr lang="sr-Latn-CS" altLang="sr-Latn-RS" sz="1600" u="sng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preispitivanje </a:t>
            </a:r>
            <a:r>
              <a:rPr lang="sr-Latn-CS" altLang="sr-Latn-RS" sz="1600" u="sng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od strane </a:t>
            </a:r>
            <a:r>
              <a:rPr lang="sr-Latn-CS" altLang="sr-Latn-RS" sz="1600" u="sng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menadžmenta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)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 </a:t>
            </a:r>
            <a:r>
              <a:rPr lang="sr-Latn-CS" altLang="sr-Latn-RS" sz="1600" u="sng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što ih čini kompatibilnim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.</a:t>
            </a:r>
          </a:p>
          <a:p>
            <a:pPr lvl="0" algn="just">
              <a:defRPr/>
            </a:pPr>
            <a:endParaRPr lang="sr-Latn-CS" altLang="sr-Latn-RS" sz="1600" b="1" dirty="0">
              <a:solidFill>
                <a:srgbClr val="0070C0"/>
              </a:solidFill>
              <a:latin typeface="Arial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8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215" y="838200"/>
            <a:ext cx="84582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defRPr/>
            </a:pPr>
            <a:endParaRPr lang="sr-Latn-CS" altLang="sr-Latn-RS" sz="1600" b="1" dirty="0" smtClean="0">
              <a:solidFill>
                <a:srgbClr val="0070C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INTEGRACIJA SISTEMA QMS, EMS, OHSAS 18001 I EnMS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Model integracije sistema menadžmenta za organizaciju koje posjedjuju ISO 9001 - Sistem menadžmenta kvalitetom, izvodi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se: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nadogradnjom </a:t>
            </a:r>
            <a:r>
              <a:rPr lang="sr-Latn-CS" altLang="sr-Latn-RS" sz="1600" dirty="0">
                <a:solidFill>
                  <a:srgbClr val="FF0000"/>
                </a:solidFill>
                <a:latin typeface="Z@R71.tmp"/>
                <a:cs typeface="Calibri" pitchFamily="34" charset="0"/>
              </a:rPr>
              <a:t>standarda ISO 14001 radi očuvanja i podsticanje zaštite životne sredine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i </a:t>
            </a:r>
            <a:r>
              <a:rPr lang="sr-Latn-CS" altLang="sr-Latn-RS" sz="1600" dirty="0">
                <a:solidFill>
                  <a:srgbClr val="FF0000"/>
                </a:solidFill>
                <a:latin typeface="Z@R71.tmp"/>
                <a:cs typeface="Calibri" pitchFamily="34" charset="0"/>
              </a:rPr>
              <a:t>racionalnog korišćenja resursa, </a:t>
            </a:r>
            <a:endParaRPr lang="sr-Latn-CS" altLang="sr-Latn-RS" sz="1600" dirty="0" smtClean="0">
              <a:solidFill>
                <a:srgbClr val="FF0000"/>
              </a:solidFill>
              <a:latin typeface="Z@R71.tmp"/>
              <a:cs typeface="Calibri" pitchFamily="34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Z@R71.tmp"/>
                <a:cs typeface="Calibri" pitchFamily="34" charset="0"/>
              </a:rPr>
              <a:t>nadogradnjom </a:t>
            </a:r>
            <a:r>
              <a:rPr lang="sr-Latn-CS" altLang="sr-Latn-RS" sz="1600" dirty="0">
                <a:solidFill>
                  <a:srgbClr val="FF0000"/>
                </a:solidFill>
                <a:latin typeface="Z@R71.tmp"/>
                <a:cs typeface="Calibri" pitchFamily="34" charset="0"/>
              </a:rPr>
              <a:t>s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tandarda OHSAS 18001 radi minimiziranja rizika bezbjednosti zaposlenih u radnoj sredini i </a:t>
            </a:r>
            <a:endParaRPr lang="sr-Latn-CS" altLang="sr-Latn-RS" sz="1600" dirty="0" smtClean="0">
              <a:solidFill>
                <a:srgbClr val="FF0000"/>
              </a:solidFill>
              <a:latin typeface="Arial" pitchFamily="34" charset="0"/>
              <a:cs typeface="Calibri" pitchFamily="34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nadogradnjom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standarda </a:t>
            </a:r>
            <a:r>
              <a:rPr lang="sr-Latn-CS" altLang="sr-Latn-RS" sz="1600" dirty="0">
                <a:solidFill>
                  <a:srgbClr val="FF0000"/>
                </a:solidFill>
                <a:latin typeface="Z@R71.tmp"/>
                <a:cs typeface="Calibri" pitchFamily="34" charset="0"/>
              </a:rPr>
              <a:t>ISO 50001 radi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uspostavljanja sistema i procesa za </a:t>
            </a:r>
            <a:r>
              <a:rPr lang="sr-Latn-CS" altLang="sr-Latn-RS" sz="1600" dirty="0">
                <a:solidFill>
                  <a:srgbClr val="FF0000"/>
                </a:solidFill>
                <a:latin typeface="Z@R71.tmp"/>
                <a:cs typeface="Calibri" pitchFamily="34" charset="0"/>
              </a:rPr>
              <a:t>poboljšanje energetske efikasnosti, smanjenja zagađ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enja i uticaj na ž</a:t>
            </a:r>
            <a:r>
              <a:rPr lang="sr-Latn-CS" altLang="sr-Latn-RS" sz="1600" dirty="0">
                <a:solidFill>
                  <a:srgbClr val="FF0000"/>
                </a:solidFill>
                <a:latin typeface="Z@R71.tmp"/>
                <a:cs typeface="Calibri" pitchFamily="34" charset="0"/>
              </a:rPr>
              <a:t>ivotnu sredinu.</a:t>
            </a:r>
          </a:p>
          <a:p>
            <a:pPr lvl="0" algn="just">
              <a:defRPr/>
            </a:pPr>
            <a:endParaRPr lang="sr-Latn-CS" altLang="sr-Latn-RS" sz="1600" b="1" dirty="0">
              <a:solidFill>
                <a:srgbClr val="FF0000"/>
              </a:solidFill>
              <a:latin typeface="Z@R71.tmp"/>
              <a:cs typeface="Calibri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  <a:defRPr/>
            </a:pPr>
            <a:r>
              <a:rPr lang="sr-Latn-CS" altLang="sr-Latn-RS" sz="1600" b="1" dirty="0" smtClean="0">
                <a:solidFill>
                  <a:srgbClr val="0070C0"/>
                </a:solidFill>
                <a:latin typeface="Z@R71.tmp"/>
                <a:cs typeface="Calibri" pitchFamily="34" charset="0"/>
              </a:rPr>
              <a:t>O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kvir 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za integraciju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različitih sistema menadžmenta, daju zajednički elementi zahtjeva ISO 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9001, ISO 14001, OHSAS 18001 i ISO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50001. </a:t>
            </a:r>
            <a:endParaRPr lang="sr-Latn-CS" altLang="sr-Latn-RS" sz="1600" b="1" dirty="0">
              <a:solidFill>
                <a:srgbClr val="0070C0"/>
              </a:solidFill>
              <a:latin typeface="Arial" pitchFamily="34" charset="0"/>
              <a:cs typeface="Calibri" pitchFamily="34" charset="0"/>
            </a:endParaRPr>
          </a:p>
          <a:p>
            <a:pPr lvl="0" algn="just">
              <a:defRPr/>
            </a:pPr>
            <a:endParaRPr lang="sr-Latn-CS" altLang="sr-Latn-RS" sz="1600" b="1" dirty="0">
              <a:solidFill>
                <a:srgbClr val="0070C0"/>
              </a:solidFill>
              <a:latin typeface="Arial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8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New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316604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06221" y="4893677"/>
            <a:ext cx="434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Latn-CS" altLang="sr-Latn-RS" sz="1600" dirty="0">
                <a:solidFill>
                  <a:srgbClr val="0070C0"/>
                </a:solidFill>
                <a:latin typeface="Z@R71.tmp"/>
                <a:ea typeface="Calibri" pitchFamily="34" charset="0"/>
                <a:cs typeface="Z@R71.tmp"/>
              </a:rPr>
              <a:t>Slika 6. Model formiranja zahtjeva IMS </a:t>
            </a:r>
            <a:endParaRPr lang="sr-Latn-CS" altLang="sr-Latn-RS" sz="16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8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371600"/>
            <a:ext cx="85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sr-Latn-CS" altLang="sr-Latn-RS" sz="1600" b="1" dirty="0">
                <a:solidFill>
                  <a:srgbClr val="0070C0"/>
                </a:solidFill>
                <a:latin typeface="Z@R71.tmp"/>
                <a:ea typeface="Calibri" pitchFamily="34" charset="0"/>
                <a:cs typeface="Z@R71.tmp"/>
              </a:rPr>
              <a:t>Elementi inegracije različitih sistema menadžmenta 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Z@R71.tmp"/>
              </a:rPr>
              <a:t>utvrđuju se na osnovu elemenata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Z@R71.tmp"/>
              </a:rPr>
              <a:t>zahtjeva 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Z@R71.tmp"/>
              </a:rPr>
              <a:t>standardizovanih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Z@R71.tmp"/>
              </a:rPr>
              <a:t>poglavlja:</a:t>
            </a:r>
          </a:p>
          <a:p>
            <a:pPr algn="just"/>
            <a:endParaRPr lang="sr-Latn-CS" altLang="sr-Latn-RS" sz="1600" dirty="0" smtClean="0">
              <a:solidFill>
                <a:srgbClr val="0070C0"/>
              </a:solidFill>
              <a:latin typeface="Arial" pitchFamily="34" charset="0"/>
              <a:ea typeface="Calibri" pitchFamily="34" charset="0"/>
              <a:cs typeface="Z@R71.tmp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sr-Latn-CS" altLang="sr-Latn-RS" sz="1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Z@R71.tmp"/>
              </a:rPr>
              <a:t>Politika -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Z@R71.tmp"/>
              </a:rPr>
              <a:t>obuhvata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Z@R71.tmp"/>
              </a:rPr>
              <a:t>elemente (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Z@R71.tmp"/>
              </a:rPr>
              <a:t>principe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Z@R71.tmp"/>
              </a:rPr>
              <a:t>menadžment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Z@R71.tmp"/>
              </a:rPr>
              <a:t>sistema i područje primjene,..),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sr-Latn-CS" altLang="sr-Latn-RS" sz="1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Planiranje -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obuhvata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elemente (opšte i značajne aspekte, zakone, ciljeve,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...),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sr-Latn-CS" altLang="sr-Latn-RS" sz="1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Implementacija 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i </a:t>
            </a:r>
            <a:r>
              <a:rPr lang="sr-Latn-CS" altLang="sr-Latn-RS" sz="1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funkcionisanje -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obuhvata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elemente (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resursa, odgovornosti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i ovlašćenja,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osposobljenosti,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obuke i svijesti, komunikacije, dokumentacije i njene kontrole, kontrole nad operacijama, pripravnosti za reagovanje u vanrsdnim situacijama,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...),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sr-Latn-CS" altLang="sr-Latn-RS" sz="1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Ocjenjivanje performansi -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obuhvata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elemente (praćenja i mjerenja ključnih indikatora, vrednovanja usaglašenosti, rukovanja neusaglašenostima i interne provjere sistema menadžmenta,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...),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sr-Latn-CS" altLang="sr-Latn-RS" sz="1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Unapređenje -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obuhvata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elemente (kontinualnog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unapređenja,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primjene naučnih metoda, primjene korektivnih i preventivnih mjera,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...),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sr-Latn-CS" altLang="sr-Latn-RS" sz="1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Preispitivanje 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od strane </a:t>
            </a:r>
            <a:r>
              <a:rPr lang="sr-Latn-CS" altLang="sr-Latn-RS" sz="1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menadžmenta -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obuhvata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elemente (preispitivanja ulaznih i izlaznih elemenata politike i ciljeva sistema menadžmenta, ...).</a:t>
            </a:r>
            <a:endParaRPr lang="sr-Latn-CS" altLang="sr-Latn-RS" sz="16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58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5910" y="1143000"/>
            <a:ext cx="8229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endParaRPr lang="sr-Latn-CS" altLang="sr-Latn-RS" sz="1600" dirty="0">
              <a:solidFill>
                <a:srgbClr val="0070C0"/>
              </a:solidFill>
              <a:latin typeface="Arial" pitchFamily="34" charset="0"/>
              <a:cs typeface="Calibri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  <a:defRPr/>
            </a:pP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Zajednički zahtjevi standarda koji se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integrišu su:</a:t>
            </a:r>
            <a:endParaRPr lang="sr-Latn-CS" altLang="sr-Latn-RS" sz="1600" b="1" u="sng" dirty="0" smtClean="0">
              <a:solidFill>
                <a:srgbClr val="0070C0"/>
              </a:solidFill>
              <a:latin typeface="Arial" pitchFamily="34" charset="0"/>
              <a:cs typeface="Calibri" pitchFamily="34" charset="0"/>
            </a:endParaRPr>
          </a:p>
          <a:p>
            <a:pPr lvl="0" algn="just">
              <a:defRPr/>
            </a:pP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2870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odgovornost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rukovodstva,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2870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Z@R71.tmp"/>
                <a:ea typeface="Calibri" pitchFamily="34" charset="0"/>
                <a:cs typeface="Z@R71.tmp"/>
              </a:rPr>
              <a:t>uspostavljanje </a:t>
            </a:r>
            <a:r>
              <a:rPr lang="sr-Latn-CS" altLang="sr-Latn-RS" sz="1600" dirty="0">
                <a:solidFill>
                  <a:srgbClr val="FF0000"/>
                </a:solidFill>
                <a:latin typeface="Z@R71.tmp"/>
                <a:ea typeface="Calibri" pitchFamily="34" charset="0"/>
                <a:cs typeface="Z@R71.tmp"/>
              </a:rPr>
              <a:t>politike sistema menadžmenta,</a:t>
            </a:r>
          </a:p>
          <a:p>
            <a:pPr marL="102870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procesni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pristup,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2870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imenovanje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predstavnika rukovodstva,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2870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planiranje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u sistemu menadžmenta,</a:t>
            </a:r>
          </a:p>
          <a:p>
            <a:pPr marL="102870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postavljanje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i praćenje ostvarivanja ciljeva,</a:t>
            </a:r>
          </a:p>
          <a:p>
            <a:pPr marL="102870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Z@R71.tmp"/>
                <a:cs typeface="Calibri" pitchFamily="34" charset="0"/>
              </a:rPr>
              <a:t>definisanje </a:t>
            </a:r>
            <a:r>
              <a:rPr lang="sr-Latn-CS" altLang="sr-Latn-RS" sz="1600" dirty="0">
                <a:solidFill>
                  <a:srgbClr val="FF0000"/>
                </a:solidFill>
                <a:latin typeface="Z@R71.tmp"/>
                <a:cs typeface="Calibri" pitchFamily="34" charset="0"/>
              </a:rPr>
              <a:t>odgovornosti i ovlašć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enja,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2870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definisanje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indikatora za praćenje i mjerenje performansi,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2870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Z@R71.tmp"/>
                <a:cs typeface="Calibri" pitchFamily="34" charset="0"/>
              </a:rPr>
              <a:t>usaglašavanje </a:t>
            </a:r>
            <a:r>
              <a:rPr lang="sr-Latn-CS" altLang="sr-Latn-RS" sz="1600" dirty="0">
                <a:solidFill>
                  <a:srgbClr val="FF0000"/>
                </a:solidFill>
                <a:latin typeface="Z@R71.tmp"/>
                <a:cs typeface="Calibri" pitchFamily="34" charset="0"/>
              </a:rPr>
              <a:t>sa zakonskim i drugim zahtjevima,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2870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internu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i eksternu komunikaciju,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2870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Z@R71.tmp"/>
                <a:cs typeface="Calibri" pitchFamily="34" charset="0"/>
              </a:rPr>
              <a:t>stalna </a:t>
            </a:r>
            <a:r>
              <a:rPr lang="sr-Latn-CS" altLang="sr-Latn-RS" sz="1600" dirty="0">
                <a:solidFill>
                  <a:srgbClr val="FF0000"/>
                </a:solidFill>
                <a:latin typeface="Z@R71.tmp"/>
                <a:cs typeface="Calibri" pitchFamily="34" charset="0"/>
              </a:rPr>
              <a:t>poboljšavanja sistema i njegovih parametara,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2870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internu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provjeru u sistemu menadžmenta,</a:t>
            </a:r>
          </a:p>
          <a:p>
            <a:pPr marL="102870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Z@R71.tmp"/>
                <a:cs typeface="Calibri" pitchFamily="34" charset="0"/>
              </a:rPr>
              <a:t>neusaglašenosti</a:t>
            </a:r>
            <a:r>
              <a:rPr lang="sr-Latn-CS" altLang="sr-Latn-RS" sz="1600" dirty="0">
                <a:solidFill>
                  <a:srgbClr val="FF0000"/>
                </a:solidFill>
                <a:latin typeface="Z@R71.tmp"/>
                <a:cs typeface="Calibri" pitchFamily="34" charset="0"/>
              </a:rPr>
              <a:t>, korektivne i preventivne mjere,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2870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preispitivanje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od strane menadžmenta.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8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5300" y="306655"/>
            <a:ext cx="8153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Tx/>
              <a:buAutoNum type="arabicPeriod"/>
              <a:defRPr/>
            </a:pP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UVOD</a:t>
            </a:r>
          </a:p>
          <a:p>
            <a:pPr lvl="0" algn="just">
              <a:defRPr/>
            </a:pPr>
            <a:endParaRPr lang="sr-Latn-CS" altLang="sr-Latn-RS" sz="1600" b="1" dirty="0">
              <a:solidFill>
                <a:srgbClr val="0070C0"/>
              </a:solidFill>
              <a:latin typeface="Arial" pitchFamily="34" charset="0"/>
              <a:cs typeface="Calibri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  <a:defRPr/>
            </a:pP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Da 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bi uredila svoj poslovni sistem, </a:t>
            </a:r>
            <a:r>
              <a:rPr lang="sr-Latn-CS" altLang="sr-Latn-RS" sz="1600" b="1" u="sng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organizacija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trba da </a:t>
            </a:r>
            <a:r>
              <a:rPr lang="sr-Latn-CS" altLang="sr-Latn-RS" sz="1600" b="1" u="sng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koristi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 različite sisteme menadžmenta,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zavisno od djelatnosti i specifičnosti, prije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svega: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b="1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ISO 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9001/QMS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- Sistem menadžmenta kvalitetom, </a:t>
            </a:r>
            <a:endParaRPr lang="sr-Latn-CS" altLang="sr-Latn-RS" sz="1600" dirty="0" smtClean="0">
              <a:solidFill>
                <a:srgbClr val="FF0000"/>
              </a:solidFill>
              <a:latin typeface="Arial" pitchFamily="34" charset="0"/>
              <a:cs typeface="Calibri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b="1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ISO 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14001/EMS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- Sistem menadžmenta životnom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sredinom,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b="1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OHSAS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- Sistem menadžmenta zaštitom zdravlja i bezbjednosti na radu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i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b="1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ISO 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50001/EnMS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- Sistem menadžmenta energijom. </a:t>
            </a:r>
          </a:p>
          <a:p>
            <a:pPr lvl="2" algn="just">
              <a:defRPr/>
            </a:pPr>
            <a:endParaRPr lang="sr-Latn-CS" altLang="sr-Latn-RS" sz="1600" b="1" dirty="0">
              <a:solidFill>
                <a:srgbClr val="FF0000"/>
              </a:solidFill>
              <a:latin typeface="Arial" pitchFamily="34" charset="0"/>
              <a:cs typeface="Calibri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  <a:defRPr/>
            </a:pP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Menadžment sistemi 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najčešće funkcionišu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kao </a:t>
            </a:r>
            <a:r>
              <a:rPr lang="sr-Latn-CS" altLang="sr-Latn-RS" sz="1600" b="1" u="sng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nezavisni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, i organizaciji 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osim </a:t>
            </a:r>
            <a:r>
              <a:rPr lang="sr-Latn-CS" altLang="sr-Latn-RS" sz="1600" b="1" u="sng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dobrobiti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koja ih na takav način primjenjuje, 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donosi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 i </a:t>
            </a:r>
            <a:r>
              <a:rPr lang="sr-Latn-CS" altLang="sr-Latn-RS" sz="1600" b="1" u="sng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probleme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,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koji se tokom primjene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otkrivaju u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vidu:</a:t>
            </a:r>
          </a:p>
          <a:p>
            <a:pPr lvl="2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 velikih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troškova, </a:t>
            </a:r>
          </a:p>
          <a:p>
            <a:pPr lvl="2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 dupliranja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preobimne dokumentacije i </a:t>
            </a:r>
          </a:p>
          <a:p>
            <a:pPr lvl="2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 zahtjeva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koji su se tiču ljudskih resursa, ... itd.. </a:t>
            </a:r>
          </a:p>
          <a:p>
            <a:pPr lvl="2" algn="just">
              <a:defRPr/>
            </a:pPr>
            <a:endParaRPr lang="sr-Latn-CS" altLang="sr-Latn-RS" sz="1600" b="1" dirty="0">
              <a:solidFill>
                <a:srgbClr val="0070C0"/>
              </a:solidFill>
              <a:latin typeface="Arial" pitchFamily="34" charset="0"/>
              <a:cs typeface="Calibri" pitchFamily="34" charset="0"/>
            </a:endParaRPr>
          </a:p>
          <a:p>
            <a:pPr marL="400050" lvl="0" indent="-285750" algn="just">
              <a:buFont typeface="Wingdings" panose="05000000000000000000" pitchFamily="2" charset="2"/>
              <a:buChar char="v"/>
              <a:defRPr/>
            </a:pPr>
            <a:r>
              <a:rPr lang="sr-Latn-CS" altLang="sr-Latn-RS" sz="1600" b="1" u="sng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Integracija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 aktuelnih sistema menadžmenta, počiva na </a:t>
            </a:r>
            <a:r>
              <a:rPr lang="sr-Latn-CS" altLang="sr-Latn-RS" sz="1600" b="1" u="sng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kompatibilnosti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 zahtjeva iz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poglavlja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: </a:t>
            </a:r>
            <a:endParaRPr lang="sr-Latn-CS" altLang="sr-Latn-RS" sz="1600" dirty="0">
              <a:solidFill>
                <a:srgbClr val="0070C0"/>
              </a:solidFill>
              <a:latin typeface="Arial" pitchFamily="34" charset="0"/>
              <a:cs typeface="Calibri" pitchFamily="34" charset="0"/>
            </a:endParaRPr>
          </a:p>
          <a:p>
            <a:pPr marL="80010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politike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,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 </a:t>
            </a:r>
            <a:endParaRPr lang="sr-Latn-CS" altLang="sr-Latn-RS" sz="1600" dirty="0" smtClean="0">
              <a:solidFill>
                <a:srgbClr val="0070C0"/>
              </a:solidFill>
              <a:latin typeface="Arial" pitchFamily="34" charset="0"/>
              <a:cs typeface="Calibri" pitchFamily="34" charset="0"/>
            </a:endParaRPr>
          </a:p>
          <a:p>
            <a:pPr marL="80010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planiranja,</a:t>
            </a:r>
          </a:p>
          <a:p>
            <a:pPr marL="80010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implementacije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i funkcionisanja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,</a:t>
            </a:r>
          </a:p>
          <a:p>
            <a:pPr marL="80010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ocjene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performansi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,</a:t>
            </a:r>
          </a:p>
          <a:p>
            <a:pPr marL="80010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unapređenja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i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 </a:t>
            </a:r>
            <a:endParaRPr lang="sr-Latn-CS" altLang="sr-Latn-RS" sz="1600" dirty="0" smtClean="0">
              <a:solidFill>
                <a:srgbClr val="0070C0"/>
              </a:solidFill>
              <a:latin typeface="Arial" pitchFamily="34" charset="0"/>
              <a:cs typeface="Calibri" pitchFamily="34" charset="0"/>
            </a:endParaRPr>
          </a:p>
          <a:p>
            <a:pPr marL="80010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preispitivanja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od strane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rukovodstva.</a:t>
            </a:r>
            <a:endParaRPr lang="sr-Latn-CS" altLang="sr-Latn-RS" sz="1600" dirty="0">
              <a:solidFill>
                <a:srgbClr val="0070C0"/>
              </a:solidFill>
              <a:latin typeface="Arial" pitchFamily="34" charset="0"/>
              <a:cs typeface="Calibri" pitchFamily="34" charset="0"/>
            </a:endParaRPr>
          </a:p>
          <a:p>
            <a:pPr lvl="0" algn="just">
              <a:buFontTx/>
              <a:buChar char="-"/>
              <a:defRPr/>
            </a:pPr>
            <a:endParaRPr lang="sr-Latn-CS" altLang="sr-Latn-RS" sz="1600" b="1" dirty="0">
              <a:solidFill>
                <a:srgbClr val="0070C0"/>
              </a:solidFill>
              <a:latin typeface="Arial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vlajko.jaukovic\Local Settings\Temporary Internet Files\Content.Word\New Picture (2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48" y="1371600"/>
            <a:ext cx="685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457199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v"/>
            </a:pP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Grafički prikaz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integracije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sistema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(QMS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, EMS, OHSAS i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EnMS)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u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formi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razvijenog </a:t>
            </a:r>
            <a:r>
              <a:rPr lang="sr-Latn-CS" altLang="sr-Latn-RS" sz="1600" b="1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PDCA 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ciklusa (</a:t>
            </a:r>
            <a:r>
              <a:rPr lang="sr-Latn-CS" altLang="sr-Latn-RS" sz="1600" b="1" u="sng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P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lanira</a:t>
            </a:r>
            <a:r>
              <a:rPr lang="sr-Latn-CS" altLang="sr-Latn-RS" sz="1600" u="sng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j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 / </a:t>
            </a:r>
            <a:r>
              <a:rPr lang="sr-Latn-CS" altLang="sr-Latn-RS" sz="1600" b="1" u="sng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U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radi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 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/ </a:t>
            </a:r>
            <a:r>
              <a:rPr lang="sr-Latn-CS" altLang="sr-Latn-RS" sz="1600" b="1" u="sng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U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tvrdi efekte 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/ </a:t>
            </a:r>
            <a:r>
              <a:rPr lang="sr-Latn-CS" altLang="sr-Latn-RS" sz="1600" b="1" u="sng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P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oboljšaj</a:t>
            </a:r>
            <a:r>
              <a:rPr lang="sr-Latn-CS" altLang="sr-Latn-RS" sz="1600" b="1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)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,</a:t>
            </a:r>
            <a:r>
              <a:rPr lang="sr-Latn-CS" altLang="sr-Latn-RS" sz="1600" b="1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dat je na slici 7.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5791200"/>
            <a:ext cx="66316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Slika 7. PDCA ciklus za integraciju različitih sistema menadžmenta </a:t>
            </a:r>
            <a:endParaRPr lang="sr-Latn-CS" altLang="sr-Latn-R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8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143000"/>
            <a:ext cx="7924800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sr-Latn-CS" altLang="sr-Latn-RS" sz="1600" b="1" dirty="0">
              <a:solidFill>
                <a:srgbClr val="FF0000"/>
              </a:solidFill>
              <a:latin typeface="Z@R71.tmp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295400"/>
            <a:ext cx="7924800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sr-Latn-CS" altLang="sr-Latn-RS" sz="1600" b="1" dirty="0">
              <a:solidFill>
                <a:srgbClr val="FF0000"/>
              </a:solidFill>
              <a:latin typeface="Z@R71.tmp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99" y="1318689"/>
            <a:ext cx="8763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5300" y="312003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4.1. Struktura dokumentacije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IMS</a:t>
            </a:r>
          </a:p>
          <a:p>
            <a:pPr lvl="1"/>
            <a:endParaRPr lang="sr-Latn-CS" altLang="sr-Latn-RS" sz="1600" dirty="0">
              <a:solidFill>
                <a:srgbClr val="FF0000"/>
              </a:solidFill>
              <a:latin typeface="Arial" pitchFamily="34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Strukturu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dokumenata Integrisanog sistema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menadžmenta, čine: </a:t>
            </a:r>
            <a:endParaRPr lang="sr-Latn-CS" altLang="sr-Latn-RS" sz="1600" dirty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854" y="3108111"/>
            <a:ext cx="8686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Slika 8. Hodogram i struktura dokumenata IMS –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a</a:t>
            </a:r>
          </a:p>
          <a:p>
            <a:pPr lvl="0" algn="ctr">
              <a:defRPr/>
            </a:pPr>
            <a:endParaRPr lang="sr-Latn-CS" altLang="sr-Latn-RS" sz="1600" b="1" dirty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  <a:defRPr/>
            </a:pP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Da bi sistem IMS, bio jasno i jedinstveno dokumentovan sa optimalnim brojem dokumenata, potrebno se pridržavati praktičnih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preporuka:</a:t>
            </a:r>
          </a:p>
          <a:p>
            <a:pPr lvl="0" algn="just">
              <a:defRPr/>
            </a:pPr>
            <a:endParaRPr lang="sr-Latn-CS" altLang="sr-Latn-RS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da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se odvojeno radi Politika za sisteme (QMS, EMS, OHSAS i EnMS), </a:t>
            </a:r>
            <a:endParaRPr lang="sr-Latn-CS" altLang="sr-Latn-RS" sz="1600" dirty="0" smtClean="0">
              <a:solidFill>
                <a:srgbClr val="FF0000"/>
              </a:solidFill>
              <a:latin typeface="Arial" pitchFamily="34" charset="0"/>
              <a:cs typeface="Times New Roman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da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se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zajednički radi Poslovnik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IMS-a za sisteme (QMS, EMS, OHSAS i EnMS), </a:t>
            </a:r>
            <a:endParaRPr lang="sr-Latn-CS" altLang="sr-Latn-RS" sz="1600" dirty="0" smtClean="0">
              <a:solidFill>
                <a:srgbClr val="FF0000"/>
              </a:solidFill>
              <a:latin typeface="Arial" pitchFamily="34" charset="0"/>
              <a:cs typeface="Times New Roman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da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se Programi i Planovi sistema (QMS, EMS, OHSAS i EnMS), rade odvojeno za elemente koji su karakteristika poglavlja nekog od sistema menadžmenta,  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da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se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Procedure/Uputstva/Obrazci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sistema (QMS, EMS, OHSAS i EnMS), rade jedinstveno, kada su u pitanju zajednički zahtjevi sistema i  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da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se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druga dokumenta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sistema (QMS, EMS, OHSAS i EnMS), rade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odvojeno,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kada su u pitanju spcifični i karakteristični zahtjevi nekog od sistema menadžmenta.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48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143000"/>
            <a:ext cx="7924800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sr-Latn-CS" altLang="sr-Latn-RS" sz="1600" b="1" dirty="0">
              <a:solidFill>
                <a:srgbClr val="FF0000"/>
              </a:solidFill>
              <a:latin typeface="Z@R71.tmp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295400"/>
            <a:ext cx="7924800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sr-Latn-CS" altLang="sr-Latn-RS" sz="1600" b="1" dirty="0">
              <a:solidFill>
                <a:srgbClr val="FF0000"/>
              </a:solidFill>
              <a:latin typeface="Z@R71.tmp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228600"/>
            <a:ext cx="853439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endParaRPr lang="sr-Latn-CS" altLang="sr-Latn-RS" sz="1600" b="1" dirty="0" smtClean="0">
              <a:solidFill>
                <a:srgbClr val="0070C0"/>
              </a:solidFill>
              <a:latin typeface="Arial" pitchFamily="34" charset="0"/>
              <a:cs typeface="Calibri" pitchFamily="34" charset="0"/>
            </a:endParaRPr>
          </a:p>
          <a:p>
            <a:pPr lvl="0" algn="just">
              <a:defRPr/>
            </a:pP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5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.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ZAKLJUČAK</a:t>
            </a:r>
          </a:p>
          <a:p>
            <a:pPr lvl="0" algn="just">
              <a:defRPr/>
            </a:pPr>
            <a:endParaRPr lang="sr-Latn-CS" altLang="sr-Latn-RS" sz="1600" b="1" dirty="0" smtClean="0">
              <a:solidFill>
                <a:srgbClr val="0070C0"/>
              </a:solidFill>
              <a:latin typeface="Arial" pitchFamily="34" charset="0"/>
              <a:cs typeface="Calibri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  <a:defRPr/>
            </a:pPr>
            <a:r>
              <a:rPr lang="sr-Latn-RS" altLang="sr-Latn-RS" sz="1600" dirty="0" smtClean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U </a:t>
            </a:r>
            <a:r>
              <a:rPr lang="sr-Latn-RS" altLang="sr-Latn-RS" sz="1600" dirty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radu je prikazana suština različitih sistema menadžmenta, njihov koncept, namjena, model i okvir integrisanja, korišćenjem </a:t>
            </a:r>
            <a:r>
              <a:rPr lang="sr-Latn-RS" altLang="sr-Latn-RS" sz="1600" dirty="0" smtClean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razvijene forme </a:t>
            </a:r>
            <a:r>
              <a:rPr lang="sr-Latn-RS" altLang="sr-Latn-RS" sz="1600" u="sng" dirty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PDCA </a:t>
            </a:r>
            <a:r>
              <a:rPr lang="sr-Latn-RS" altLang="sr-Latn-RS" sz="1600" dirty="0" smtClean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ciklusa, </a:t>
            </a:r>
            <a:r>
              <a:rPr lang="sr-Latn-RS" altLang="sr-Latn-RS" sz="1600" dirty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s ciljem da poslovni sistem bude uređen i kredibilan. Na osnovu navedenog izvode se sledeći  zaključci:</a:t>
            </a:r>
          </a:p>
          <a:p>
            <a:pPr lvl="0" algn="just">
              <a:defRPr/>
            </a:pPr>
            <a:endParaRPr lang="sr-Latn-RS" altLang="sr-Latn-RS" sz="1600" dirty="0">
              <a:solidFill>
                <a:srgbClr val="002060"/>
              </a:solidFill>
              <a:latin typeface="Arial" pitchFamily="34" charset="0"/>
              <a:cs typeface="Calibri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b="1" dirty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ISO standardi pomažu i omogućavaju organizaciji da bez obzira na djelatnost i veličinu, primijeni i </a:t>
            </a:r>
            <a:r>
              <a:rPr lang="sr-Latn-CS" altLang="sr-Latn-RS" sz="1600" b="1" dirty="0" smtClean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sprovode </a:t>
            </a:r>
            <a:r>
              <a:rPr lang="sr-Latn-CS" altLang="sr-Latn-RS" sz="1600" b="1" dirty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efektivne sisteme </a:t>
            </a:r>
            <a:r>
              <a:rPr lang="sr-Latn-CS" altLang="sr-Latn-RS" sz="1600" b="1" dirty="0" smtClean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menadžmenta, </a:t>
            </a:r>
            <a:r>
              <a:rPr lang="sr-Latn-CS" altLang="sr-Latn-RS" sz="1600" b="1" dirty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radi bržeg ostvarivanja konkurentnih ekonomskih </a:t>
            </a:r>
            <a:r>
              <a:rPr lang="sr-Latn-CS" altLang="sr-Latn-RS" sz="1600" b="1" dirty="0" smtClean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ciljeva, </a:t>
            </a:r>
            <a:r>
              <a:rPr lang="sr-Latn-CS" altLang="sr-Latn-RS" sz="1600" b="1" dirty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na nacionalnom i međunarodnom </a:t>
            </a:r>
            <a:r>
              <a:rPr lang="sr-Latn-CS" altLang="sr-Latn-RS" sz="1600" b="1" dirty="0" smtClean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tržištu </a:t>
            </a:r>
            <a:r>
              <a:rPr lang="sr-Latn-CS" altLang="sr-Latn-RS" sz="1600" b="1" dirty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s aspekta (kvaliteta, zaštite životne sredine, bezbjednosti i zaštite na radu i menadžmenta energijom).</a:t>
            </a:r>
          </a:p>
          <a:p>
            <a:pPr lvl="0" algn="just">
              <a:defRPr/>
            </a:pPr>
            <a:endParaRPr lang="sr-Latn-CS" altLang="sr-Latn-R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b="1" dirty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Znači, sistem </a:t>
            </a:r>
            <a:r>
              <a:rPr lang="sr-Latn-CS" altLang="sr-Latn-RS" sz="1600" b="1" u="sng" dirty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QMS</a:t>
            </a:r>
            <a:r>
              <a:rPr lang="sr-Latn-CS" altLang="sr-Latn-RS" sz="1600" b="1" dirty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 je usmjeren na kvalitet proizvoda/usluge i zadovoljstvo korisnika, sistem </a:t>
            </a:r>
            <a:r>
              <a:rPr lang="sr-Latn-CS" altLang="sr-Latn-RS" sz="1600" b="1" u="sng" dirty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EMS</a:t>
            </a:r>
            <a:r>
              <a:rPr lang="sr-Latn-CS" altLang="sr-Latn-RS" sz="1600" b="1" dirty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 po</a:t>
            </a:r>
            <a:r>
              <a:rPr lang="sr-Latn-CS" altLang="sr-Latn-RS" sz="1600" b="1" dirty="0">
                <a:solidFill>
                  <a:srgbClr val="002060"/>
                </a:solidFill>
                <a:latin typeface="Z@R71.tmp"/>
                <a:ea typeface="Calibri" pitchFamily="34" charset="0"/>
                <a:cs typeface="Z@R71.tmp"/>
              </a:rPr>
              <a:t>stavlja </a:t>
            </a:r>
            <a:r>
              <a:rPr lang="sr-Latn-CS" altLang="sr-Latn-RS" sz="1600" b="1" dirty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“</a:t>
            </a:r>
            <a:r>
              <a:rPr lang="sr-Latn-CS" altLang="sr-Latn-RS" sz="1600" b="1" dirty="0">
                <a:solidFill>
                  <a:srgbClr val="002060"/>
                </a:solidFill>
                <a:latin typeface="Z@R71.tmp"/>
                <a:cs typeface="Calibri" pitchFamily="34" charset="0"/>
              </a:rPr>
              <a:t>zeleni</a:t>
            </a:r>
            <a:r>
              <a:rPr lang="sr-Latn-CS" altLang="sr-Latn-RS" sz="1600" b="1" dirty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”</a:t>
            </a:r>
            <a:r>
              <a:rPr lang="sr-Latn-CS" altLang="sr-Latn-RS" sz="1600" b="1" dirty="0">
                <a:solidFill>
                  <a:srgbClr val="002060"/>
                </a:solidFill>
                <a:latin typeface="Z@R71.tmp"/>
                <a:cs typeface="Calibri" pitchFamily="34" charset="0"/>
              </a:rPr>
              <a:t> okvir poslovanja, sistem </a:t>
            </a:r>
            <a:r>
              <a:rPr lang="sr-Latn-CS" altLang="sr-Latn-RS" sz="1600" b="1" u="sng" dirty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OHSAS</a:t>
            </a:r>
            <a:r>
              <a:rPr lang="sr-Latn-CS" altLang="sr-Latn-RS" sz="1600" b="1" dirty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 je usmjeren na zaštitu zdravlja i </a:t>
            </a:r>
            <a:r>
              <a:rPr lang="sr-Latn-CS" altLang="sr-Latn-RS" sz="1600" b="1" dirty="0" smtClean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bezbjednosti </a:t>
            </a:r>
            <a:r>
              <a:rPr lang="sr-Latn-CS" altLang="sr-Latn-RS" sz="1600" b="1" dirty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zaposlenih </a:t>
            </a:r>
            <a:r>
              <a:rPr lang="sr-Latn-CS" altLang="sr-Latn-RS" sz="1600" b="1" dirty="0" smtClean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a </a:t>
            </a:r>
            <a:r>
              <a:rPr lang="sr-Latn-CS" altLang="sr-Latn-RS" sz="1600" b="1" dirty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sistem </a:t>
            </a:r>
            <a:r>
              <a:rPr lang="sr-Latn-CS" altLang="sr-Latn-RS" sz="1600" b="1" u="sng" dirty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EnMS</a:t>
            </a:r>
            <a:r>
              <a:rPr lang="sr-Latn-CS" altLang="sr-Latn-RS" sz="1600" b="1" dirty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 </a:t>
            </a:r>
            <a:r>
              <a:rPr lang="sr-Latn-CS" altLang="sr-Latn-RS" sz="1600" b="1" dirty="0" smtClean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razrađuje </a:t>
            </a:r>
            <a:r>
              <a:rPr lang="sr-Latn-CS" altLang="sr-Latn-RS" sz="1600" b="1" dirty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specifič</a:t>
            </a:r>
            <a:r>
              <a:rPr lang="sr-Latn-CS" altLang="sr-Latn-RS" sz="1600" b="1" dirty="0">
                <a:solidFill>
                  <a:srgbClr val="002060"/>
                </a:solidFill>
                <a:latin typeface="Z@R71.tmp"/>
                <a:cs typeface="Calibri" pitchFamily="34" charset="0"/>
              </a:rPr>
              <a:t>ne aspekte energije, njene potrošnje, uštede i očuvanja životne sredine. </a:t>
            </a:r>
          </a:p>
          <a:p>
            <a:pPr lvl="0" algn="just">
              <a:defRPr/>
            </a:pPr>
            <a:endParaRPr lang="sr-Latn-CS" altLang="sr-Latn-R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b="1" dirty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Za poslovni uspjeh, razvoj i održavanje Integrisanog sistema menadžmenta, koristi se standard ISO 27001/</a:t>
            </a:r>
            <a:r>
              <a:rPr lang="sr-Latn-CS" altLang="sr-Latn-RS" sz="1600" b="1" u="sng" dirty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ISMS</a:t>
            </a:r>
            <a:r>
              <a:rPr lang="sr-Latn-CS" altLang="sr-Latn-RS" sz="1600" b="1" dirty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 - Sistem menadžmenta </a:t>
            </a:r>
            <a:r>
              <a:rPr lang="sr-Latn-CS" altLang="sr-Latn-RS" sz="1600" b="1" dirty="0" smtClean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bezbjednosti </a:t>
            </a:r>
            <a:r>
              <a:rPr lang="sr-Latn-CS" altLang="sr-Latn-RS" sz="1600" b="1" dirty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informacija s aspekta sigurnosti i obezbjeđenja dostupnosti, integriteta </a:t>
            </a:r>
            <a:r>
              <a:rPr lang="sr-Latn-CS" altLang="sr-Latn-RS" sz="1600" b="1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i </a:t>
            </a:r>
            <a:r>
              <a:rPr lang="sr-Latn-CS" altLang="sr-Latn-RS" sz="1600" b="1" smtClean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povjerljivosti, </a:t>
            </a:r>
            <a:r>
              <a:rPr lang="sr-Latn-CS" altLang="sr-Latn-RS" sz="1600" b="1" dirty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kao i standard ISO 31000/</a:t>
            </a:r>
            <a:r>
              <a:rPr lang="sr-Latn-CS" altLang="sr-Latn-RS" sz="1600" b="1" u="sng" dirty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RMS</a:t>
            </a:r>
            <a:r>
              <a:rPr lang="sr-Latn-CS" altLang="sr-Latn-RS" sz="1600" b="1" dirty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 - Sistem menadžmenta rizikom, koji definiše elemente </a:t>
            </a:r>
            <a:r>
              <a:rPr lang="sr-Latn-CS" altLang="sr-Latn-RS" sz="1600" b="1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upravljanja </a:t>
            </a:r>
            <a:r>
              <a:rPr lang="sr-Latn-CS" altLang="sr-Latn-RS" sz="1600" b="1" smtClean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rizikom </a:t>
            </a:r>
            <a:r>
              <a:rPr lang="sr-Latn-CS" altLang="sr-Latn-RS" sz="1600" b="1" dirty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s aspekta procjene rizika (sistema, projekta, proizvoda, </a:t>
            </a:r>
            <a:r>
              <a:rPr lang="sr-Latn-CS" altLang="sr-Latn-RS" sz="1600" b="1" dirty="0" smtClean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procesa, aktivnosti) </a:t>
            </a:r>
            <a:r>
              <a:rPr lang="sr-Latn-CS" altLang="sr-Latn-RS" sz="1600" b="1" dirty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organizacije.</a:t>
            </a:r>
            <a:endParaRPr lang="sr-Latn-CS" altLang="sr-Latn-R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22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3076644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4000" b="1" dirty="0" smtClean="0">
                <a:solidFill>
                  <a:srgbClr val="0070C0"/>
                </a:solidFill>
              </a:rPr>
              <a:t>H V A L A   N A   P A Ž NJ I  !</a:t>
            </a:r>
            <a:endParaRPr lang="sr-Latn-C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371600"/>
            <a:ext cx="8534400" cy="410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2. </a:t>
            </a:r>
            <a:r>
              <a:rPr lang="en-US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OSNOVNE KARAKTERISTIKE AKTUELNIH SISTEMA MENADŽMENTA</a:t>
            </a:r>
            <a:endParaRPr lang="sr-Latn-CS" altLang="sr-Latn-R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endParaRPr lang="sr-Latn-CS" altLang="sr-Latn-RS" sz="1600" b="1" dirty="0">
              <a:solidFill>
                <a:srgbClr val="FF0000"/>
              </a:solidFill>
              <a:latin typeface="Arial" pitchFamily="34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  <a:defRPr/>
            </a:pP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Uspostavljanje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sistema menadžmenta, 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realizuje se u nekoliko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koraka:</a:t>
            </a:r>
          </a:p>
          <a:p>
            <a:pPr lvl="0" algn="just">
              <a:defRPr/>
            </a:pPr>
            <a:endParaRPr lang="sr-Latn-CS" altLang="sr-Latn-RS" sz="1600" b="1" dirty="0" smtClean="0">
              <a:solidFill>
                <a:srgbClr val="FF0000"/>
              </a:solidFill>
              <a:latin typeface="Arial" pitchFamily="34" charset="0"/>
              <a:cs typeface="Times New Roman" pitchFamily="18" charset="0"/>
            </a:endParaRPr>
          </a:p>
          <a:p>
            <a:pPr marL="742950" lvl="1" indent="-285750" algn="just">
              <a:lnSpc>
                <a:spcPct val="115000"/>
              </a:lnSpc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upoznavanje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najvišeg menadžmenta sa zahtjevima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ISO standarda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donošenje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odluke o implementaciji zahtjeva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ISO standarda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donošenje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odluke da li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projekat raditi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sa/bez konsultanta, 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lnSpc>
                <a:spcPct val="115000"/>
              </a:lnSpc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snimanje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stanja (postojećeg menadžment sistema) u organizaciji,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identifikacija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glavnih procesa, procesa podrške i indikatora za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mjerenje  kvaliteta,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formiranje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timova za izradu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dokumentacije QMS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, EMS, OHSAS i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EnMS,</a:t>
            </a:r>
          </a:p>
          <a:p>
            <a:pPr marL="742950" lvl="1" indent="-285750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izrada dokumentacije (Politike/Ciljeva/Poslovnika/Procedura/Uputstava/Zapisa),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implementacija dokumentacije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QMS, EMS, OHSAS i EnMS,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obuka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internih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provjerivača QMS, EMS, OHSAS i EnMS,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sprovođenje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obavezne pred sertifikacione interne provere,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preispitivanje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nivoa primjene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ISO standarda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od strane menadžmenta,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sertifikacija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uspostavljenog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ISO standarda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. 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New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629400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708253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  <a:defRPr/>
            </a:pP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Struktura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preduslova 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i aktivnosti za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realizaciju IMS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,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date su na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slici 1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. i obuhvatju:</a:t>
            </a:r>
            <a:endParaRPr lang="sr-Latn-CS" altLang="sr-Latn-R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5410200"/>
            <a:ext cx="670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altLang="sr-Latn-RS" sz="1600" dirty="0">
                <a:solidFill>
                  <a:srgbClr val="002060"/>
                </a:solidFill>
                <a:latin typeface="Arial" pitchFamily="34" charset="0"/>
                <a:cs typeface="Calibri" pitchFamily="34" charset="0"/>
              </a:rPr>
              <a:t>Slika 1. Struktura preduslova i aktivnosti za realizaciju IMS projekta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ew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120682"/>
            <a:ext cx="6858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304800"/>
            <a:ext cx="868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Zahtjevi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, namjena i ciljevi aktuelnih sistema menadžmenta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:</a:t>
            </a:r>
          </a:p>
          <a:p>
            <a:pPr lvl="0" algn="just">
              <a:defRPr/>
            </a:pPr>
            <a:endParaRPr lang="sr-Latn-CS" altLang="sr-Latn-RS" sz="1600" b="1" dirty="0">
              <a:solidFill>
                <a:srgbClr val="FF0000"/>
              </a:solidFill>
              <a:latin typeface="Arial" pitchFamily="34" charset="0"/>
              <a:cs typeface="Calibri" pitchFamily="34" charset="0"/>
            </a:endParaRPr>
          </a:p>
          <a:p>
            <a:pPr marL="0" lvl="1" algn="just">
              <a:defRPr/>
            </a:pP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2.1. ISO 9001/QMS –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Sistem menadžmenta kvalitetom</a:t>
            </a:r>
            <a:endParaRPr lang="sr-Latn-CS" altLang="sr-Latn-R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  <a:defRPr/>
            </a:pP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QMS, 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definiše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zahtjeve 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za kvalitet,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koje 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organizacija mora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da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sr-Latn-CS" altLang="sr-Latn-RS" sz="1600" b="1" u="sng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ispuni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kako bi </a:t>
            </a:r>
            <a:r>
              <a:rPr lang="sr-Latn-CS" altLang="sr-Latn-RS" sz="1600" b="1" u="sng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pokazala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sr-Latn-CS" altLang="sr-Latn-RS" sz="1600" b="1" u="sng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sposobnost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,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da svoje </a:t>
            </a:r>
            <a:r>
              <a:rPr lang="sr-Latn-CS" altLang="sr-Latn-RS" sz="1600" b="1" u="sng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proizvode/usluge</a:t>
            </a:r>
            <a:r>
              <a:rPr lang="sr-Latn-CS" altLang="sr-Latn-RS" sz="1600" b="1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, 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realizuje optimalno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u odnosu na 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kvalitet, rokove, cijenu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i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 zakonsku regulativu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  <a:defRPr/>
            </a:pP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Model 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ISO 9001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,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dat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je na slici 2.,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i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obuhvata poglavlja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2332867" y="6316413"/>
            <a:ext cx="3366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Latn-CS" altLang="sr-Latn-RS" sz="1600" dirty="0">
                <a:solidFill>
                  <a:srgbClr val="002060"/>
                </a:solidFill>
                <a:latin typeface="Arial" pitchFamily="34" charset="0"/>
              </a:rPr>
              <a:t>Slika 2. </a:t>
            </a:r>
            <a:r>
              <a:rPr lang="sr-Latn-CS" altLang="sr-Latn-RS" sz="1600" u="sng" dirty="0">
                <a:solidFill>
                  <a:srgbClr val="002060"/>
                </a:solidFill>
                <a:latin typeface="Arial" pitchFamily="34" charset="0"/>
              </a:rPr>
              <a:t>Model standarda ISO 9001</a:t>
            </a:r>
          </a:p>
        </p:txBody>
      </p:sp>
    </p:spTree>
    <p:extLst>
      <p:ext uri="{BB962C8B-B14F-4D97-AF65-F5344CB8AC3E}">
        <p14:creationId xmlns:p14="http://schemas.microsoft.com/office/powerpoint/2010/main" val="376378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797" y="1981200"/>
            <a:ext cx="77542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  <a:defRPr/>
            </a:pP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Implementacijom QMS-a,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organizacija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:</a:t>
            </a:r>
          </a:p>
          <a:p>
            <a:pPr lvl="0" algn="just">
              <a:defRPr/>
            </a:pPr>
            <a:endParaRPr lang="sr-Latn-CS" altLang="sr-Latn-R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podstiče i/ili učvršćuje poslovno povjerenje kod poznatih i potencijalnih korisnika,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podstiče i održava konstantnim nivo kvaliteta isporučenih proizvoda/ualuga, 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poboljšava performanse poslovanja,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povećava zadovoljstvo korisnika,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povećava prisutnosti na postojećem tržištu,</a:t>
            </a:r>
          </a:p>
          <a:p>
            <a:pPr marL="285750" lvl="0" indent="-285750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otvara mogućnost osvajanja novih i </a:t>
            </a:r>
          </a:p>
          <a:p>
            <a:pPr marL="285750" lvl="0" indent="-285750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stvara konkurentsku prednost kod učešća i nadmetanja na tenderima.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8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vlajko.jaukovic\Local Settings\Temporary Internet Files\Content.Word\New Pictur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944" y="2366903"/>
            <a:ext cx="434965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304800"/>
            <a:ext cx="83819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hr-HR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2.2. ISO 14001/EMS – Sistem menadžmenta životnom sredinom</a:t>
            </a:r>
          </a:p>
          <a:p>
            <a:pPr marL="742950" lvl="1" indent="-285750" algn="just">
              <a:buFontTx/>
              <a:buChar char="-"/>
              <a:defRPr/>
            </a:pPr>
            <a:endParaRPr lang="sr-Latn-CS" altLang="sr-Latn-RS" sz="1600" b="1" dirty="0">
              <a:solidFill>
                <a:srgbClr val="FF0000"/>
              </a:solidFill>
              <a:latin typeface="Arial" pitchFamily="34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Namjena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standara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 ISO 14001,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je da se utvrdi </a:t>
            </a:r>
            <a:r>
              <a:rPr lang="sr-Latn-CS" altLang="sr-Latn-RS" sz="1600" b="1" u="sng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uticaj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sr-Latn-CS" altLang="sr-Latn-RS" sz="1600" b="1" u="sng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negativnih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sr-Latn-CS" altLang="sr-Latn-RS" sz="1600" b="1" u="sng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činilaca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na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zdravlje ljudi, floru, faunu, zemljište, vodu, vazduh, klimu, materijalna i kulturna dobra i kontrolisano korišćenje prirodnih resursa,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sa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sr-Latn-CS" altLang="sr-Latn-RS" sz="1600" b="1" u="sng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mjerama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kojima se ti uticaji mogu </a:t>
            </a:r>
            <a:r>
              <a:rPr lang="sr-Latn-CS" altLang="sr-Latn-RS" sz="1600" b="1" u="sng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spriječiti,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sr-Latn-CS" altLang="sr-Latn-RS" sz="1600" b="1" u="sng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smanjiti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ili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sr-Latn-CS" altLang="sr-Latn-RS" sz="1600" b="1" u="sng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upotpunosti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sr-Latn-CS" altLang="sr-Latn-RS" sz="1600" b="1" u="sng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otkloniti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Model ISO 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14001 i OHSAS 18001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,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dati su na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slici 3. i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obuhvataju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poglavlja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: </a:t>
            </a:r>
            <a:endParaRPr lang="sr-Latn-CS" altLang="sr-Latn-RS" sz="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2480" y="6097488"/>
            <a:ext cx="45127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Latn-CS" altLang="sr-Latn-RS" sz="1400" dirty="0">
                <a:solidFill>
                  <a:srgbClr val="002060"/>
                </a:solidFill>
                <a:latin typeface="Arial" pitchFamily="34" charset="0"/>
              </a:rPr>
              <a:t>Slika 3. Model standarda ISO 14001 i OHSAS 18001</a:t>
            </a:r>
          </a:p>
        </p:txBody>
      </p:sp>
    </p:spTree>
    <p:extLst>
      <p:ext uri="{BB962C8B-B14F-4D97-AF65-F5344CB8AC3E}">
        <p14:creationId xmlns:p14="http://schemas.microsoft.com/office/powerpoint/2010/main" val="182668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305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 </a:t>
            </a:r>
            <a:endParaRPr lang="sr-Latn-CS" altLang="sr-Latn-RS" sz="1600" u="sng" dirty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  <a:defRPr/>
            </a:pP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Implementacijom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ISO 14001/EMS</a:t>
            </a:r>
            <a:r>
              <a:rPr lang="sr-Latn-CS" altLang="sr-Latn-RS" sz="1600" dirty="0" smtClean="0">
                <a:solidFill>
                  <a:srgbClr val="00B0F0"/>
                </a:solidFill>
                <a:latin typeface="Arial" pitchFamily="34" charset="0"/>
                <a:cs typeface="Times New Roman" pitchFamily="18" charset="0"/>
              </a:rPr>
              <a:t>,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u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organizaciji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dolazi do:</a:t>
            </a:r>
          </a:p>
          <a:p>
            <a:pPr lvl="0" algn="just">
              <a:defRPr/>
            </a:pPr>
            <a:endParaRPr lang="sr-Latn-CS" altLang="sr-Latn-R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smanjenja </a:t>
            </a:r>
            <a:r>
              <a:rPr lang="sr-Latn-CS" altLang="sr-Latn-RS" sz="160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negativnih uticaja na životnu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sredinu,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pravovremenog </a:t>
            </a:r>
            <a:r>
              <a:rPr lang="sr-Latn-CS" altLang="sr-Latn-RS" sz="160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suzbijanja ekoloških katastrofa i smanjenja rizika od ekoloških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incidenata,</a:t>
            </a:r>
            <a:r>
              <a:rPr lang="sr-Latn-CS" altLang="sr-Latn-RS" sz="160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endParaRPr lang="sr-Latn-CS" altLang="sr-Latn-RS" sz="1600" dirty="0" smtClean="0">
              <a:solidFill>
                <a:srgbClr val="FF0000"/>
              </a:solidFill>
              <a:latin typeface="Arial"/>
              <a:cs typeface="Times New Roman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smanjenja </a:t>
            </a:r>
            <a:r>
              <a:rPr lang="sr-Latn-CS" altLang="sr-Latn-RS" sz="160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rizika za kazne i moguće sudske procese,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smanjenja </a:t>
            </a:r>
            <a:r>
              <a:rPr lang="sr-Latn-CS" altLang="sr-Latn-RS" sz="160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troškova i izbjegavanje duplih aktivnosti,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povećanja </a:t>
            </a:r>
            <a:r>
              <a:rPr lang="sr-Latn-CS" altLang="sr-Latn-RS" sz="160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sposobnosti brze i djelotvornije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intervencije,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poboljšanja </a:t>
            </a:r>
            <a:r>
              <a:rPr lang="sr-Latn-CS" altLang="sr-Latn-RS" sz="160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komunikacija sa zainteresovanim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stranama,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pravne </a:t>
            </a:r>
            <a:r>
              <a:rPr lang="sr-Latn-CS" altLang="sr-Latn-RS" sz="160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sigurnosti zbog poštovanja zakona o zaštiti životne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sredine,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poboljšanja </a:t>
            </a:r>
            <a:r>
              <a:rPr lang="sr-Latn-CS" altLang="sr-Latn-RS" sz="160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uticaja na zdravlje zaposlenih i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stanovništva,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preventivnog </a:t>
            </a:r>
            <a:r>
              <a:rPr lang="sr-Latn-CS" altLang="sr-Latn-RS" sz="160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djelovanja na negativne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uticaje,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usavršavanja </a:t>
            </a:r>
            <a:r>
              <a:rPr lang="sr-Latn-CS" altLang="sr-Latn-RS" sz="160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zaposlenih iz oblasti zaštite životne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sredine,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kreiranja </a:t>
            </a:r>
            <a:r>
              <a:rPr lang="sr-Latn-CS" altLang="sr-Latn-RS" sz="160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i podizanja ekološke svijesti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zaposlenih,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preispitivanja </a:t>
            </a:r>
            <a:r>
              <a:rPr lang="sr-Latn-CS" altLang="sr-Latn-RS" sz="160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rada i preduzimanja korektivnih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akcija,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poboljšanja </a:t>
            </a:r>
            <a:r>
              <a:rPr lang="sr-Latn-CS" altLang="sr-Latn-RS" sz="160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ugleda organizacije i ugleda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klijenata,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pažljivog </a:t>
            </a:r>
            <a:r>
              <a:rPr lang="sr-Latn-CS" altLang="sr-Latn-RS" sz="160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biranja sirovina i kontrolisane reciklaže otpada, </a:t>
            </a:r>
            <a:endParaRPr lang="sr-Latn-CS" altLang="sr-Latn-RS" sz="1600" dirty="0" smtClean="0">
              <a:solidFill>
                <a:srgbClr val="FF0000"/>
              </a:solidFill>
              <a:latin typeface="Arial"/>
              <a:cs typeface="Times New Roman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racionalnije </a:t>
            </a:r>
            <a:r>
              <a:rPr lang="sr-Latn-CS" altLang="sr-Latn-RS" sz="160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potrošnje energenata (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elektr. </a:t>
            </a:r>
            <a:r>
              <a:rPr lang="sr-Latn-CS" altLang="sr-Latn-RS" sz="160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energije, vode, gasa, uglja, nafte,.. itd.),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nove </a:t>
            </a:r>
            <a:r>
              <a:rPr lang="sr-Latn-CS" altLang="sr-Latn-RS" sz="160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mogućnosti zapošljavanja na tržištima ekološke proizvodnje, </a:t>
            </a:r>
            <a:endParaRPr lang="sr-Latn-CS" altLang="sr-Latn-RS" sz="1600" dirty="0" smtClean="0">
              <a:solidFill>
                <a:srgbClr val="FF0000"/>
              </a:solidFill>
              <a:latin typeface="Arial"/>
              <a:cs typeface="Times New Roman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d</a:t>
            </a:r>
            <a:r>
              <a:rPr lang="hr-HR" altLang="sr-Latn-RS" sz="1600" dirty="0">
                <a:solidFill>
                  <a:srgbClr val="FF0000"/>
                </a:solidFill>
                <a:latin typeface="Arial"/>
                <a:cs typeface="Calibri" pitchFamily="34" charset="0"/>
              </a:rPr>
              <a:t>ostizanja konkurentske i </a:t>
            </a:r>
            <a:r>
              <a:rPr lang="sr-Latn-CS" altLang="sr-Latn-RS" sz="160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kompetitivne 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prednosti,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pozicioniranja </a:t>
            </a:r>
            <a:r>
              <a:rPr lang="sr-Latn-CS" altLang="sr-Latn-RS" sz="160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na domaćem i evropskom tržištu</a:t>
            </a:r>
            <a:r>
              <a:rPr lang="sr-Latn-CS" altLang="sr-Latn-RS" sz="1600" dirty="0" smtClean="0">
                <a:solidFill>
                  <a:srgbClr val="FF0000"/>
                </a:solidFill>
                <a:latin typeface="Arial"/>
                <a:cs typeface="Times New Roman" pitchFamily="18" charset="0"/>
              </a:rPr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endParaRPr lang="sr-Latn-CS" altLang="sr-Latn-RS" sz="1600" b="1" dirty="0">
              <a:solidFill>
                <a:srgbClr val="0070C0"/>
              </a:solidFill>
              <a:latin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8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763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2.3. ISO 18001/OHSAS -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S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istem menadžmenta zaštite zdravlja i bezbjednosti na radu</a:t>
            </a:r>
            <a:endParaRPr lang="sr-Latn-CS" altLang="sr-Latn-R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 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  <a:defRPr/>
            </a:pPr>
            <a:r>
              <a:rPr lang="sr-Latn-CS" altLang="sr-Latn-RS" sz="1600" b="1" u="sng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OHSAS </a:t>
            </a:r>
            <a:r>
              <a:rPr lang="sr-Latn-CS" altLang="sr-Latn-RS" sz="1600" b="1" u="sng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rizik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,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je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kombinacija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 </a:t>
            </a:r>
            <a:r>
              <a:rPr lang="sr-Latn-CS" altLang="sr-Latn-RS" sz="1600" b="1" u="sng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vjerovatno</a:t>
            </a:r>
            <a:r>
              <a:rPr lang="sr-Latn-CS" altLang="sr-Latn-RS" sz="1600" b="1" u="sng" dirty="0">
                <a:solidFill>
                  <a:srgbClr val="FF0000"/>
                </a:solidFill>
                <a:latin typeface="Arial" pitchFamily="34" charset="0"/>
                <a:ea typeface="TimesNewRoman,Bold"/>
                <a:cs typeface="TimesNewRoman,Bold"/>
              </a:rPr>
              <a:t>ć</a:t>
            </a:r>
            <a:r>
              <a:rPr lang="sr-Latn-CS" altLang="sr-Latn-RS" sz="1600" b="1" u="sng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e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 pojave opasnog doga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ea typeface="TimesNewRoman,Bold"/>
                <a:cs typeface="TimesNewRoman,Bold"/>
              </a:rPr>
              <a:t>đ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aja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ili 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izlaganja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i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 ozbiljnosti povrede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ili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 </a:t>
            </a:r>
            <a:r>
              <a:rPr lang="sr-Latn-CS" altLang="sr-Latn-RS" sz="1600" b="1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ugroženosti 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zdravlja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,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koje je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 prouzrokovano opasnim doga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ea typeface="TimesNewRoman,Bold"/>
                <a:cs typeface="TimesNewRoman,Bold"/>
              </a:rPr>
              <a:t>đ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ajem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ili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izlaganjem - (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R = V x P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Calibri" pitchFamily="34" charset="0"/>
              </a:rPr>
              <a:t>). </a:t>
            </a:r>
          </a:p>
          <a:p>
            <a:pPr lvl="0" algn="just">
              <a:defRPr/>
            </a:pPr>
            <a:endParaRPr lang="sr-Latn-CS" altLang="sr-Latn-RS" sz="1600" b="1" dirty="0" smtClean="0">
              <a:solidFill>
                <a:srgbClr val="FF0000"/>
              </a:solidFill>
              <a:latin typeface="Arial" pitchFamily="34" charset="0"/>
              <a:cs typeface="Calibri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  <a:defRPr/>
            </a:pP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Organizacija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u skladu sa svojom </a:t>
            </a:r>
            <a:r>
              <a:rPr lang="sr-Latn-CS" altLang="sr-Latn-RS" sz="1600" b="1" u="sng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OHSAS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 </a:t>
            </a:r>
            <a:r>
              <a:rPr lang="sr-Latn-CS" altLang="sr-Latn-RS" sz="1600" b="1" u="sng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politikom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i </a:t>
            </a:r>
            <a:r>
              <a:rPr lang="sr-Latn-CS" altLang="sr-Latn-RS" sz="1600" b="1" u="sng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ciljevima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 i  zakonskim zahtjevima, </a:t>
            </a:r>
            <a:r>
              <a:rPr lang="sr-Latn-CS" altLang="sr-Latn-RS" sz="16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OHSAS rizike 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svodi</a:t>
            </a: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na 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minimum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 i 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upravljala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 njima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.</a:t>
            </a:r>
          </a:p>
          <a:p>
            <a:pPr lvl="0" algn="just">
              <a:defRPr/>
            </a:pPr>
            <a:endParaRPr lang="sr-Latn-CS" altLang="sr-Latn-RS" sz="1600" b="1" dirty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  <a:defRPr/>
            </a:pP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Model 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standarda OHSAS 18001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, je 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prikazan je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na slici 3.</a:t>
            </a:r>
            <a:r>
              <a:rPr lang="sr-Latn-CS" altLang="sr-Latn-RS" sz="16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</a:p>
          <a:p>
            <a:pPr lvl="0" algn="just">
              <a:defRPr/>
            </a:pPr>
            <a:endParaRPr lang="sr-Latn-CS" altLang="sr-Latn-RS" sz="1600" b="1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  <a:defRPr/>
            </a:pP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Implementacijom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sistema </a:t>
            </a:r>
            <a:r>
              <a:rPr lang="sr-Latn-CS" altLang="sr-Latn-RS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OHSAS </a:t>
            </a:r>
            <a:r>
              <a:rPr lang="sr-Latn-CS" altLang="sr-Latn-RS" sz="16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18001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, </a:t>
            </a:r>
            <a:r>
              <a:rPr lang="sr-Latn-CS" altLang="sr-Latn-RS" sz="1600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organizacija</a:t>
            </a:r>
            <a:r>
              <a:rPr lang="sr-Latn-CS" altLang="sr-Latn-RS" sz="1600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:</a:t>
            </a:r>
          </a:p>
          <a:p>
            <a:pPr lvl="0" algn="just">
              <a:defRPr/>
            </a:pPr>
            <a:endParaRPr lang="sr-Latn-CS" altLang="sr-Latn-R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eliminiše ili svodi na minimum rizike za zaposlene i druge zainteresovane strane koje mogu biti izložene OHSAS opasnostima,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doprinosi njenoj spremnosti da pravovremeno otkloni opasnosti,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usklađuje poslovne procese sa zakonskom regulativom,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poboljšava opštu sliku o organizaciji,</a:t>
            </a:r>
            <a:endParaRPr lang="sr-Latn-CS" altLang="sr-Latn-R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sr-Latn-CS" altLang="sr-Latn-RS" sz="16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uliva povjerenje korisnicima proizvoda/usluga da postoji opredijeljenost upravljanja zaštitom zdravlja i bezbjednosti na radu, koja se može dokazati povećanjem motivisanosti svih učesnika u poslovnim procesima na postizanju što boljih poslovnih rezultata</a:t>
            </a:r>
            <a:r>
              <a:rPr lang="sr-Latn-CS" altLang="sr-Latn-RS" sz="1200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.</a:t>
            </a:r>
            <a:endParaRPr lang="sr-Latn-CS" altLang="sr-Latn-R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8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EPCG powerpoin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EPCG powerpoint</Template>
  <TotalTime>597</TotalTime>
  <Words>2011</Words>
  <Application>Microsoft Office PowerPoint</Application>
  <PresentationFormat>On-screen Show (4:3)</PresentationFormat>
  <Paragraphs>213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EPCG powerpoint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Naslovni slajd</dc:title>
  <dc:creator>Vlajko Jaukovic</dc:creator>
  <cp:lastModifiedBy>Vlajko Jaukovic</cp:lastModifiedBy>
  <cp:revision>268</cp:revision>
  <cp:lastPrinted>2015-04-28T07:21:31Z</cp:lastPrinted>
  <dcterms:created xsi:type="dcterms:W3CDTF">2011-01-31T14:13:43Z</dcterms:created>
  <dcterms:modified xsi:type="dcterms:W3CDTF">2015-05-11T07:22:49Z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